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5" r:id="rId4"/>
    <p:sldId id="268" r:id="rId5"/>
    <p:sldId id="258" r:id="rId6"/>
    <p:sldId id="259" r:id="rId7"/>
    <p:sldId id="260" r:id="rId8"/>
    <p:sldId id="261" r:id="rId9"/>
    <p:sldId id="262" r:id="rId10"/>
    <p:sldId id="263" r:id="rId11"/>
    <p:sldId id="264" r:id="rId12"/>
    <p:sldId id="266" r:id="rId13"/>
    <p:sldId id="267" r:id="rId14"/>
    <p:sldId id="269" r:id="rId15"/>
    <p:sldId id="270" r:id="rId16"/>
    <p:sldId id="271" r:id="rId17"/>
    <p:sldId id="272" r:id="rId18"/>
    <p:sldId id="273"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576589B-F958-4B8F-AF0E-68235F666B13}" v="537" dt="2021-04-14T09:01:35.685"/>
    <p1510:client id="{822DD6D2-A468-4E6E-9724-4733F375557C}" v="93" dt="2021-04-14T09:40:46.36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5" d="100"/>
          <a:sy n="115" d="100"/>
        </p:scale>
        <p:origin x="43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clId="Web-{822DD6D2-A468-4E6E-9724-4733F375557C}"/>
    <pc:docChg chg="modSld sldOrd">
      <pc:chgData name="" userId="" providerId="" clId="Web-{822DD6D2-A468-4E6E-9724-4733F375557C}" dt="2021-04-14T09:40:45.743" v="39" actId="20577"/>
      <pc:docMkLst>
        <pc:docMk/>
      </pc:docMkLst>
      <pc:sldChg chg="modSp">
        <pc:chgData name="" userId="" providerId="" clId="Web-{822DD6D2-A468-4E6E-9724-4733F375557C}" dt="2021-04-14T09:33:27.703" v="6" actId="20577"/>
        <pc:sldMkLst>
          <pc:docMk/>
          <pc:sldMk cId="2474895445" sldId="263"/>
        </pc:sldMkLst>
        <pc:spChg chg="mod">
          <ac:chgData name="" userId="" providerId="" clId="Web-{822DD6D2-A468-4E6E-9724-4733F375557C}" dt="2021-04-14T09:33:27.703" v="6" actId="20577"/>
          <ac:spMkLst>
            <pc:docMk/>
            <pc:sldMk cId="2474895445" sldId="263"/>
            <ac:spMk id="3" creationId="{00000000-0000-0000-0000-000000000000}"/>
          </ac:spMkLst>
        </pc:spChg>
      </pc:sldChg>
      <pc:sldChg chg="modSp">
        <pc:chgData name="" userId="" providerId="" clId="Web-{822DD6D2-A468-4E6E-9724-4733F375557C}" dt="2021-04-14T09:39:11.788" v="37" actId="20577"/>
        <pc:sldMkLst>
          <pc:docMk/>
          <pc:sldMk cId="3604392036" sldId="264"/>
        </pc:sldMkLst>
        <pc:spChg chg="mod">
          <ac:chgData name="" userId="" providerId="" clId="Web-{822DD6D2-A468-4E6E-9724-4733F375557C}" dt="2021-04-14T09:39:11.788" v="37" actId="20577"/>
          <ac:spMkLst>
            <pc:docMk/>
            <pc:sldMk cId="3604392036" sldId="264"/>
            <ac:spMk id="3" creationId="{137919EF-5705-499D-B2B9-15236B2C58AF}"/>
          </ac:spMkLst>
        </pc:spChg>
      </pc:sldChg>
      <pc:sldChg chg="modSp ord">
        <pc:chgData name="" userId="" providerId="" clId="Web-{822DD6D2-A468-4E6E-9724-4733F375557C}" dt="2021-04-14T09:40:45.743" v="39" actId="20577"/>
        <pc:sldMkLst>
          <pc:docMk/>
          <pc:sldMk cId="2768281892" sldId="265"/>
        </pc:sldMkLst>
        <pc:spChg chg="mod">
          <ac:chgData name="" userId="" providerId="" clId="Web-{822DD6D2-A468-4E6E-9724-4733F375557C}" dt="2021-04-14T09:40:45.743" v="39" actId="20577"/>
          <ac:spMkLst>
            <pc:docMk/>
            <pc:sldMk cId="2768281892" sldId="265"/>
            <ac:spMk id="3" creationId="{00000000-0000-0000-0000-000000000000}"/>
          </ac:spMkLst>
        </pc:spChg>
      </pc:sldChg>
    </pc:docChg>
  </pc:docChgLst>
  <pc:docChgLst>
    <pc:chgData clId="Web-{1576589B-F958-4B8F-AF0E-68235F666B13}"/>
    <pc:docChg chg="modSld sldOrd">
      <pc:chgData name="" userId="" providerId="" clId="Web-{1576589B-F958-4B8F-AF0E-68235F666B13}" dt="2021-04-14T09:01:35.670" v="267" actId="20577"/>
      <pc:docMkLst>
        <pc:docMk/>
      </pc:docMkLst>
      <pc:sldChg chg="modSp">
        <pc:chgData name="" userId="" providerId="" clId="Web-{1576589B-F958-4B8F-AF0E-68235F666B13}" dt="2021-04-14T08:47:37.854" v="3" actId="20577"/>
        <pc:sldMkLst>
          <pc:docMk/>
          <pc:sldMk cId="2025595302" sldId="257"/>
        </pc:sldMkLst>
        <pc:spChg chg="mod">
          <ac:chgData name="" userId="" providerId="" clId="Web-{1576589B-F958-4B8F-AF0E-68235F666B13}" dt="2021-04-14T08:47:37.854" v="3" actId="20577"/>
          <ac:spMkLst>
            <pc:docMk/>
            <pc:sldMk cId="2025595302" sldId="257"/>
            <ac:spMk id="3" creationId="{00000000-0000-0000-0000-000000000000}"/>
          </ac:spMkLst>
        </pc:spChg>
      </pc:sldChg>
      <pc:sldChg chg="modSp">
        <pc:chgData name="" userId="" providerId="" clId="Web-{1576589B-F958-4B8F-AF0E-68235F666B13}" dt="2021-04-14T08:57:28.539" v="168" actId="20577"/>
        <pc:sldMkLst>
          <pc:docMk/>
          <pc:sldMk cId="1422073254" sldId="258"/>
        </pc:sldMkLst>
        <pc:spChg chg="mod">
          <ac:chgData name="" userId="" providerId="" clId="Web-{1576589B-F958-4B8F-AF0E-68235F666B13}" dt="2021-04-14T08:57:28.539" v="168" actId="20577"/>
          <ac:spMkLst>
            <pc:docMk/>
            <pc:sldMk cId="1422073254" sldId="258"/>
            <ac:spMk id="3" creationId="{00000000-0000-0000-0000-000000000000}"/>
          </ac:spMkLst>
        </pc:spChg>
      </pc:sldChg>
      <pc:sldChg chg="addSp delSp modSp">
        <pc:chgData name="" userId="" providerId="" clId="Web-{1576589B-F958-4B8F-AF0E-68235F666B13}" dt="2021-04-14T08:57:38.024" v="170" actId="20577"/>
        <pc:sldMkLst>
          <pc:docMk/>
          <pc:sldMk cId="681216380" sldId="259"/>
        </pc:sldMkLst>
        <pc:spChg chg="mod">
          <ac:chgData name="" userId="" providerId="" clId="Web-{1576589B-F958-4B8F-AF0E-68235F666B13}" dt="2021-04-14T08:51:56" v="72" actId="14100"/>
          <ac:spMkLst>
            <pc:docMk/>
            <pc:sldMk cId="681216380" sldId="259"/>
            <ac:spMk id="2" creationId="{00000000-0000-0000-0000-000000000000}"/>
          </ac:spMkLst>
        </pc:spChg>
        <pc:spChg chg="add mod">
          <ac:chgData name="" userId="" providerId="" clId="Web-{1576589B-F958-4B8F-AF0E-68235F666B13}" dt="2021-04-14T08:57:38.024" v="170" actId="20577"/>
          <ac:spMkLst>
            <pc:docMk/>
            <pc:sldMk cId="681216380" sldId="259"/>
            <ac:spMk id="3" creationId="{7D7C505F-8D42-4EE4-B715-9B497CB6F07F}"/>
          </ac:spMkLst>
        </pc:spChg>
        <pc:picChg chg="del mod">
          <ac:chgData name="" userId="" providerId="" clId="Web-{1576589B-F958-4B8F-AF0E-68235F666B13}" dt="2021-04-14T08:56:37.194" v="154"/>
          <ac:picMkLst>
            <pc:docMk/>
            <pc:sldMk cId="681216380" sldId="259"/>
            <ac:picMk id="4" creationId="{00000000-0000-0000-0000-000000000000}"/>
          </ac:picMkLst>
        </pc:picChg>
      </pc:sldChg>
      <pc:sldChg chg="modSp">
        <pc:chgData name="" userId="" providerId="" clId="Web-{1576589B-F958-4B8F-AF0E-68235F666B13}" dt="2021-04-14T08:58:36.712" v="189" actId="20577"/>
        <pc:sldMkLst>
          <pc:docMk/>
          <pc:sldMk cId="1270996423" sldId="260"/>
        </pc:sldMkLst>
        <pc:spChg chg="mod">
          <ac:chgData name="" userId="" providerId="" clId="Web-{1576589B-F958-4B8F-AF0E-68235F666B13}" dt="2021-04-14T08:58:36.712" v="189" actId="20577"/>
          <ac:spMkLst>
            <pc:docMk/>
            <pc:sldMk cId="1270996423" sldId="260"/>
            <ac:spMk id="2" creationId="{00000000-0000-0000-0000-000000000000}"/>
          </ac:spMkLst>
        </pc:spChg>
        <pc:spChg chg="mod">
          <ac:chgData name="" userId="" providerId="" clId="Web-{1576589B-F958-4B8F-AF0E-68235F666B13}" dt="2021-04-14T08:58:33.806" v="187" actId="1076"/>
          <ac:spMkLst>
            <pc:docMk/>
            <pc:sldMk cId="1270996423" sldId="260"/>
            <ac:spMk id="3" creationId="{00000000-0000-0000-0000-000000000000}"/>
          </ac:spMkLst>
        </pc:spChg>
      </pc:sldChg>
      <pc:sldChg chg="modSp">
        <pc:chgData name="" userId="" providerId="" clId="Web-{1576589B-F958-4B8F-AF0E-68235F666B13}" dt="2021-04-14T08:59:25.339" v="217" actId="1076"/>
        <pc:sldMkLst>
          <pc:docMk/>
          <pc:sldMk cId="2776615548" sldId="261"/>
        </pc:sldMkLst>
        <pc:spChg chg="mod">
          <ac:chgData name="" userId="" providerId="" clId="Web-{1576589B-F958-4B8F-AF0E-68235F666B13}" dt="2021-04-14T08:59:03.151" v="210" actId="20577"/>
          <ac:spMkLst>
            <pc:docMk/>
            <pc:sldMk cId="2776615548" sldId="261"/>
            <ac:spMk id="2" creationId="{00000000-0000-0000-0000-000000000000}"/>
          </ac:spMkLst>
        </pc:spChg>
        <pc:spChg chg="mod">
          <ac:chgData name="" userId="" providerId="" clId="Web-{1576589B-F958-4B8F-AF0E-68235F666B13}" dt="2021-04-14T08:59:22.088" v="216" actId="20577"/>
          <ac:spMkLst>
            <pc:docMk/>
            <pc:sldMk cId="2776615548" sldId="261"/>
            <ac:spMk id="3" creationId="{00000000-0000-0000-0000-000000000000}"/>
          </ac:spMkLst>
        </pc:spChg>
        <pc:picChg chg="mod">
          <ac:chgData name="" userId="" providerId="" clId="Web-{1576589B-F958-4B8F-AF0E-68235F666B13}" dt="2021-04-14T08:59:25.339" v="217" actId="1076"/>
          <ac:picMkLst>
            <pc:docMk/>
            <pc:sldMk cId="2776615548" sldId="261"/>
            <ac:picMk id="4" creationId="{00000000-0000-0000-0000-000000000000}"/>
          </ac:picMkLst>
        </pc:picChg>
      </pc:sldChg>
      <pc:sldChg chg="modSp">
        <pc:chgData name="" userId="" providerId="" clId="Web-{1576589B-F958-4B8F-AF0E-68235F666B13}" dt="2021-04-14T08:59:40.386" v="220" actId="20577"/>
        <pc:sldMkLst>
          <pc:docMk/>
          <pc:sldMk cId="2209996086" sldId="262"/>
        </pc:sldMkLst>
        <pc:spChg chg="mod">
          <ac:chgData name="" userId="" providerId="" clId="Web-{1576589B-F958-4B8F-AF0E-68235F666B13}" dt="2021-04-14T08:59:40.386" v="220" actId="20577"/>
          <ac:spMkLst>
            <pc:docMk/>
            <pc:sldMk cId="2209996086" sldId="262"/>
            <ac:spMk id="3" creationId="{00000000-0000-0000-0000-000000000000}"/>
          </ac:spMkLst>
        </pc:spChg>
      </pc:sldChg>
      <pc:sldChg chg="addSp modSp">
        <pc:chgData name="" userId="" providerId="" clId="Web-{1576589B-F958-4B8F-AF0E-68235F666B13}" dt="2021-04-14T09:01:35.670" v="267" actId="20577"/>
        <pc:sldMkLst>
          <pc:docMk/>
          <pc:sldMk cId="3604392036" sldId="264"/>
        </pc:sldMkLst>
        <pc:spChg chg="mod">
          <ac:chgData name="" userId="" providerId="" clId="Web-{1576589B-F958-4B8F-AF0E-68235F666B13}" dt="2021-04-14T09:00:04.543" v="221" actId="14100"/>
          <ac:spMkLst>
            <pc:docMk/>
            <pc:sldMk cId="3604392036" sldId="264"/>
            <ac:spMk id="2" creationId="{00000000-0000-0000-0000-000000000000}"/>
          </ac:spMkLst>
        </pc:spChg>
        <pc:spChg chg="add mod">
          <ac:chgData name="" userId="" providerId="" clId="Web-{1576589B-F958-4B8F-AF0E-68235F666B13}" dt="2021-04-14T09:01:35.670" v="267" actId="20577"/>
          <ac:spMkLst>
            <pc:docMk/>
            <pc:sldMk cId="3604392036" sldId="264"/>
            <ac:spMk id="3" creationId="{137919EF-5705-499D-B2B9-15236B2C58AF}"/>
          </ac:spMkLst>
        </pc:spChg>
        <pc:picChg chg="mod">
          <ac:chgData name="" userId="" providerId="" clId="Web-{1576589B-F958-4B8F-AF0E-68235F666B13}" dt="2021-04-14T09:00:57.888" v="240" actId="1076"/>
          <ac:picMkLst>
            <pc:docMk/>
            <pc:sldMk cId="3604392036" sldId="264"/>
            <ac:picMk id="4" creationId="{00000000-0000-0000-0000-000000000000}"/>
          </ac:picMkLst>
        </pc:picChg>
      </pc:sldChg>
      <pc:sldChg chg="modSp ord">
        <pc:chgData name="" userId="" providerId="" clId="Web-{1576589B-F958-4B8F-AF0E-68235F666B13}" dt="2021-04-14T08:57:57.415" v="178" actId="1076"/>
        <pc:sldMkLst>
          <pc:docMk/>
          <pc:sldMk cId="621275578" sldId="268"/>
        </pc:sldMkLst>
        <pc:spChg chg="mod">
          <ac:chgData name="" userId="" providerId="" clId="Web-{1576589B-F958-4B8F-AF0E-68235F666B13}" dt="2021-04-14T08:57:54.680" v="177" actId="20577"/>
          <ac:spMkLst>
            <pc:docMk/>
            <pc:sldMk cId="621275578" sldId="268"/>
            <ac:spMk id="2" creationId="{00000000-0000-0000-0000-000000000000}"/>
          </ac:spMkLst>
        </pc:spChg>
        <pc:spChg chg="mod">
          <ac:chgData name="" userId="" providerId="" clId="Web-{1576589B-F958-4B8F-AF0E-68235F666B13}" dt="2021-04-14T08:57:57.415" v="178" actId="1076"/>
          <ac:spMkLst>
            <pc:docMk/>
            <pc:sldMk cId="621275578" sldId="268"/>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4/20/2021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4/20/2021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4/20/2021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4/20/2021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4/20/2021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4/20/2021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4/20/2021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4/20/2021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6" y="2395742"/>
            <a:ext cx="7766936" cy="1646302"/>
          </a:xfrm>
        </p:spPr>
        <p:txBody>
          <a:bodyPr/>
          <a:lstStyle/>
          <a:p>
            <a:pPr algn="ctr"/>
            <a:r>
              <a:rPr lang="en-GB" sz="4000" b="1" u="sng" dirty="0"/>
              <a:t>Accelerated </a:t>
            </a:r>
            <a:r>
              <a:rPr lang="en-GB" sz="4000" b="1" u="sng" dirty="0" smtClean="0"/>
              <a:t>Reader at Matching Green </a:t>
            </a:r>
            <a:r>
              <a:rPr lang="en-GB" sz="4000" b="1" u="sng" dirty="0" err="1" smtClean="0"/>
              <a:t>CofE</a:t>
            </a:r>
            <a:r>
              <a:rPr lang="en-GB" sz="4000" b="1" u="sng" dirty="0" smtClean="0"/>
              <a:t> Primary School </a:t>
            </a:r>
            <a:endParaRPr lang="en-GB" sz="4000" b="1" u="sng" dirty="0"/>
          </a:p>
        </p:txBody>
      </p:sp>
      <p:pic>
        <p:nvPicPr>
          <p:cNvPr id="2050" name="Picture 2" descr="50 motivating quotes about books and readi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9572" y="4475284"/>
            <a:ext cx="1654989" cy="2231171"/>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Unforgettable Dr. Seuss Quotes | PracticingNormal | Dr seuss reading quotes,  Reading quotes, Dr seuss quot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57999" y="334108"/>
            <a:ext cx="2221551" cy="2260844"/>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56 Motivational Quotes to Inspire You to Greatness | Brian Tracy"/>
          <p:cNvPicPr>
            <a:picLocks noChangeAspect="1" noChangeArrowheads="1"/>
          </p:cNvPicPr>
          <p:nvPr/>
        </p:nvPicPr>
        <p:blipFill rotWithShape="1">
          <a:blip r:embed="rId4">
            <a:extLst>
              <a:ext uri="{28A0092B-C50C-407E-A947-70E740481C1C}">
                <a14:useLocalDpi xmlns:a14="http://schemas.microsoft.com/office/drawing/2010/main" val="0"/>
              </a:ext>
            </a:extLst>
          </a:blip>
          <a:srcRect t="15979" b="9590"/>
          <a:stretch/>
        </p:blipFill>
        <p:spPr bwMode="auto">
          <a:xfrm>
            <a:off x="6178305" y="444350"/>
            <a:ext cx="2948110" cy="1841151"/>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Matching Green Church of England VC Primary School, Harlow"/>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49952" y="4199060"/>
            <a:ext cx="1281163" cy="12811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258544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Choosing a Book </a:t>
            </a:r>
          </a:p>
        </p:txBody>
      </p:sp>
      <p:sp>
        <p:nvSpPr>
          <p:cNvPr id="3" name="Content Placeholder 2"/>
          <p:cNvSpPr>
            <a:spLocks noGrp="1"/>
          </p:cNvSpPr>
          <p:nvPr>
            <p:ph idx="1"/>
          </p:nvPr>
        </p:nvSpPr>
        <p:spPr>
          <a:xfrm>
            <a:off x="677334" y="1527543"/>
            <a:ext cx="8596668" cy="3880773"/>
          </a:xfrm>
        </p:spPr>
        <p:txBody>
          <a:bodyPr vert="horz" lIns="91440" tIns="45720" rIns="91440" bIns="45720" rtlCol="0" anchor="t">
            <a:normAutofit/>
          </a:bodyPr>
          <a:lstStyle/>
          <a:p>
            <a:r>
              <a:rPr lang="en-GB" dirty="0"/>
              <a:t>Pupils select books appropriate for their reading level and interests. </a:t>
            </a:r>
          </a:p>
          <a:p>
            <a:r>
              <a:rPr lang="en-GB" dirty="0"/>
              <a:t>Books are labels in the following ways to help guide choices: </a:t>
            </a:r>
          </a:p>
          <a:p>
            <a:pPr marL="0" indent="0">
              <a:buNone/>
            </a:pPr>
            <a:r>
              <a:rPr lang="en-GB" b="1" dirty="0"/>
              <a:t>Book Level: </a:t>
            </a:r>
            <a:r>
              <a:rPr lang="en-GB" dirty="0"/>
              <a:t>The difficulty of text (0.1-9.9) Pupils are recommended to read from the beginning of their ZPD. </a:t>
            </a:r>
            <a:endParaRPr lang="en-GB" dirty="0" smtClean="0"/>
          </a:p>
          <a:p>
            <a:pPr marL="0" indent="0">
              <a:buNone/>
            </a:pPr>
            <a:r>
              <a:rPr lang="en-GB" b="1" dirty="0" smtClean="0"/>
              <a:t>Points</a:t>
            </a:r>
            <a:r>
              <a:rPr lang="en-GB" dirty="0"/>
              <a:t>: Refers to the length and number of words within a book. </a:t>
            </a:r>
            <a:endParaRPr lang="en-GB" dirty="0" smtClean="0"/>
          </a:p>
          <a:p>
            <a:pPr marL="0" indent="0">
              <a:buNone/>
            </a:pPr>
            <a:r>
              <a:rPr lang="en-GB" b="1" dirty="0" smtClean="0"/>
              <a:t>Interest Levels: </a:t>
            </a:r>
            <a:r>
              <a:rPr lang="en-GB" dirty="0" smtClean="0"/>
              <a:t>Every book that has an AR quiz is assigned an interest level to identify which age group a book is appropriate for, based on the content and themes within the book. </a:t>
            </a:r>
            <a:endParaRPr lang="en-GB" b="1" dirty="0"/>
          </a:p>
        </p:txBody>
      </p:sp>
      <p:graphicFrame>
        <p:nvGraphicFramePr>
          <p:cNvPr id="4" name="Table 3"/>
          <p:cNvGraphicFramePr>
            <a:graphicFrameLocks noGrp="1"/>
          </p:cNvGraphicFramePr>
          <p:nvPr>
            <p:extLst>
              <p:ext uri="{D42A27DB-BD31-4B8C-83A1-F6EECF244321}">
                <p14:modId xmlns:p14="http://schemas.microsoft.com/office/powerpoint/2010/main" val="950019829"/>
              </p:ext>
            </p:extLst>
          </p:nvPr>
        </p:nvGraphicFramePr>
        <p:xfrm>
          <a:off x="3711329" y="4121491"/>
          <a:ext cx="3489570" cy="1097280"/>
        </p:xfrm>
        <a:graphic>
          <a:graphicData uri="http://schemas.openxmlformats.org/drawingml/2006/table">
            <a:tbl>
              <a:tblPr firstRow="1" bandRow="1">
                <a:tableStyleId>{5C22544A-7EE6-4342-B048-85BDC9FD1C3A}</a:tableStyleId>
              </a:tblPr>
              <a:tblGrid>
                <a:gridCol w="2082801">
                  <a:extLst>
                    <a:ext uri="{9D8B030D-6E8A-4147-A177-3AD203B41FA5}">
                      <a16:colId xmlns:a16="http://schemas.microsoft.com/office/drawing/2014/main" val="2823827306"/>
                    </a:ext>
                  </a:extLst>
                </a:gridCol>
                <a:gridCol w="1406769">
                  <a:extLst>
                    <a:ext uri="{9D8B030D-6E8A-4147-A177-3AD203B41FA5}">
                      <a16:colId xmlns:a16="http://schemas.microsoft.com/office/drawing/2014/main" val="1869034186"/>
                    </a:ext>
                  </a:extLst>
                </a:gridCol>
              </a:tblGrid>
              <a:tr h="362504">
                <a:tc>
                  <a:txBody>
                    <a:bodyPr/>
                    <a:lstStyle/>
                    <a:p>
                      <a:r>
                        <a:rPr lang="en-GB" dirty="0" smtClean="0"/>
                        <a:t>Interest Levels</a:t>
                      </a:r>
                      <a:endParaRPr lang="en-GB" dirty="0"/>
                    </a:p>
                  </a:txBody>
                  <a:tcPr/>
                </a:tc>
                <a:tc>
                  <a:txBody>
                    <a:bodyPr/>
                    <a:lstStyle/>
                    <a:p>
                      <a:r>
                        <a:rPr lang="en-GB" dirty="0" smtClean="0"/>
                        <a:t>Age</a:t>
                      </a:r>
                      <a:endParaRPr lang="en-GB" dirty="0"/>
                    </a:p>
                  </a:txBody>
                  <a:tcPr/>
                </a:tc>
                <a:extLst>
                  <a:ext uri="{0D108BD9-81ED-4DB2-BD59-A6C34878D82A}">
                    <a16:rowId xmlns:a16="http://schemas.microsoft.com/office/drawing/2014/main" val="1123901881"/>
                  </a:ext>
                </a:extLst>
              </a:tr>
              <a:tr h="362504">
                <a:tc>
                  <a:txBody>
                    <a:bodyPr/>
                    <a:lstStyle/>
                    <a:p>
                      <a:r>
                        <a:rPr lang="en-GB" dirty="0" smtClean="0"/>
                        <a:t>LY – Lower</a:t>
                      </a:r>
                      <a:r>
                        <a:rPr lang="en-GB" baseline="0" dirty="0" smtClean="0"/>
                        <a:t> Years</a:t>
                      </a:r>
                      <a:endParaRPr lang="en-GB" dirty="0"/>
                    </a:p>
                  </a:txBody>
                  <a:tcPr/>
                </a:tc>
                <a:tc>
                  <a:txBody>
                    <a:bodyPr/>
                    <a:lstStyle/>
                    <a:p>
                      <a:r>
                        <a:rPr lang="en-GB" dirty="0" smtClean="0"/>
                        <a:t>5-8</a:t>
                      </a:r>
                      <a:endParaRPr lang="en-GB" dirty="0"/>
                    </a:p>
                  </a:txBody>
                  <a:tcPr/>
                </a:tc>
                <a:extLst>
                  <a:ext uri="{0D108BD9-81ED-4DB2-BD59-A6C34878D82A}">
                    <a16:rowId xmlns:a16="http://schemas.microsoft.com/office/drawing/2014/main" val="2338245378"/>
                  </a:ext>
                </a:extLst>
              </a:tr>
              <a:tr h="362504">
                <a:tc>
                  <a:txBody>
                    <a:bodyPr/>
                    <a:lstStyle/>
                    <a:p>
                      <a:r>
                        <a:rPr lang="en-GB" dirty="0" smtClean="0"/>
                        <a:t>MY – Middle Years </a:t>
                      </a:r>
                      <a:endParaRPr lang="en-GB" dirty="0"/>
                    </a:p>
                  </a:txBody>
                  <a:tcPr/>
                </a:tc>
                <a:tc>
                  <a:txBody>
                    <a:bodyPr/>
                    <a:lstStyle/>
                    <a:p>
                      <a:r>
                        <a:rPr lang="en-GB" dirty="0" smtClean="0"/>
                        <a:t>9-13</a:t>
                      </a:r>
                      <a:endParaRPr lang="en-GB" dirty="0"/>
                    </a:p>
                  </a:txBody>
                  <a:tcPr/>
                </a:tc>
                <a:extLst>
                  <a:ext uri="{0D108BD9-81ED-4DB2-BD59-A6C34878D82A}">
                    <a16:rowId xmlns:a16="http://schemas.microsoft.com/office/drawing/2014/main" val="2781728476"/>
                  </a:ext>
                </a:extLst>
              </a:tr>
            </a:tbl>
          </a:graphicData>
        </a:graphic>
      </p:graphicFrame>
    </p:spTree>
    <p:extLst>
      <p:ext uri="{BB962C8B-B14F-4D97-AF65-F5344CB8AC3E}">
        <p14:creationId xmlns:p14="http://schemas.microsoft.com/office/powerpoint/2010/main" val="24748954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52529"/>
          </a:xfrm>
        </p:spPr>
        <p:txBody>
          <a:bodyPr/>
          <a:lstStyle/>
          <a:p>
            <a:r>
              <a:rPr lang="en-GB" dirty="0"/>
              <a:t>Taking the Book Quiz </a:t>
            </a:r>
          </a:p>
        </p:txBody>
      </p:sp>
      <p:sp>
        <p:nvSpPr>
          <p:cNvPr id="3" name="TextBox 2">
            <a:extLst>
              <a:ext uri="{FF2B5EF4-FFF2-40B4-BE49-F238E27FC236}">
                <a16:creationId xmlns:a16="http://schemas.microsoft.com/office/drawing/2014/main" id="{137919EF-5705-499D-B2B9-15236B2C58AF}"/>
              </a:ext>
            </a:extLst>
          </p:cNvPr>
          <p:cNvSpPr txBox="1"/>
          <p:nvPr/>
        </p:nvSpPr>
        <p:spPr>
          <a:xfrm>
            <a:off x="677334" y="1362129"/>
            <a:ext cx="9769097"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endParaRPr lang="en-US" b="1" dirty="0" smtClean="0">
              <a:ea typeface="+mn-lt"/>
              <a:cs typeface="+mn-lt"/>
            </a:endParaRPr>
          </a:p>
          <a:p>
            <a:endParaRPr lang="en-US" b="1" dirty="0">
              <a:ea typeface="+mn-lt"/>
              <a:cs typeface="+mn-lt"/>
            </a:endParaRPr>
          </a:p>
          <a:p>
            <a:endParaRPr lang="en-GB" dirty="0"/>
          </a:p>
        </p:txBody>
      </p:sp>
      <p:sp>
        <p:nvSpPr>
          <p:cNvPr id="6" name="Content Placeholder 2"/>
          <p:cNvSpPr>
            <a:spLocks noGrp="1"/>
          </p:cNvSpPr>
          <p:nvPr>
            <p:ph idx="1"/>
          </p:nvPr>
        </p:nvSpPr>
        <p:spPr>
          <a:xfrm>
            <a:off x="536657" y="1509957"/>
            <a:ext cx="8596668" cy="3880773"/>
          </a:xfrm>
        </p:spPr>
        <p:txBody>
          <a:bodyPr vert="horz" lIns="91440" tIns="45720" rIns="91440" bIns="45720" rtlCol="0" anchor="t">
            <a:normAutofit/>
          </a:bodyPr>
          <a:lstStyle/>
          <a:p>
            <a:r>
              <a:rPr lang="en-GB" dirty="0" smtClean="0"/>
              <a:t>The children </a:t>
            </a:r>
            <a:r>
              <a:rPr lang="en-GB" dirty="0"/>
              <a:t>must complete the quiz within 24 hours of completing the book </a:t>
            </a:r>
            <a:endParaRPr lang="en-US" dirty="0"/>
          </a:p>
          <a:p>
            <a:r>
              <a:rPr lang="en-GB" dirty="0"/>
              <a:t>The questions are multiple choice </a:t>
            </a:r>
          </a:p>
          <a:p>
            <a:r>
              <a:rPr lang="en-GB" dirty="0"/>
              <a:t>Children can earn points based on their score </a:t>
            </a:r>
          </a:p>
          <a:p>
            <a:r>
              <a:rPr lang="en-GB" dirty="0"/>
              <a:t>The book quiz also provides an opportunity for the children to </a:t>
            </a:r>
            <a:r>
              <a:rPr lang="en-US" dirty="0"/>
              <a:t>Practice their vocabulary and reinforce new words they have learnt throughout the text and allows them to practice their comprehension skills. </a:t>
            </a:r>
            <a:r>
              <a:rPr lang="en-US" b="1" dirty="0">
                <a:ea typeface="+mn-lt"/>
                <a:cs typeface="+mn-lt"/>
              </a:rPr>
              <a:t> </a:t>
            </a:r>
          </a:p>
        </p:txBody>
      </p:sp>
    </p:spTree>
    <p:extLst>
      <p:ext uri="{BB962C8B-B14F-4D97-AF65-F5344CB8AC3E}">
        <p14:creationId xmlns:p14="http://schemas.microsoft.com/office/powerpoint/2010/main" val="36043920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Where are we up to?</a:t>
            </a:r>
          </a:p>
        </p:txBody>
      </p:sp>
      <p:sp>
        <p:nvSpPr>
          <p:cNvPr id="3" name="Content Placeholder 2"/>
          <p:cNvSpPr>
            <a:spLocks noGrp="1"/>
          </p:cNvSpPr>
          <p:nvPr>
            <p:ph idx="1"/>
          </p:nvPr>
        </p:nvSpPr>
        <p:spPr>
          <a:xfrm>
            <a:off x="615787" y="1439620"/>
            <a:ext cx="8596668" cy="3880773"/>
          </a:xfrm>
        </p:spPr>
        <p:txBody>
          <a:bodyPr/>
          <a:lstStyle/>
          <a:p>
            <a:r>
              <a:rPr lang="en-GB" dirty="0"/>
              <a:t>All children have taken the star reading test on the computer and teachers know the pupil’s ideal reading level. This is the ZPD range. </a:t>
            </a:r>
          </a:p>
          <a:p>
            <a:r>
              <a:rPr lang="en-GB" dirty="0"/>
              <a:t>Children are now choosing their reading books according to their ZPD range. </a:t>
            </a:r>
          </a:p>
          <a:p>
            <a:r>
              <a:rPr lang="en-GB" dirty="0"/>
              <a:t>Your child’s ZPD range is stuck in their reading records. </a:t>
            </a:r>
          </a:p>
          <a:p>
            <a:r>
              <a:rPr lang="en-GB" dirty="0"/>
              <a:t>Some children are already reading more, making better progress and are enjoying taking a quiz</a:t>
            </a:r>
            <a:r>
              <a:rPr lang="en-GB"/>
              <a:t>! </a:t>
            </a:r>
            <a:endParaRPr lang="en-GB" dirty="0"/>
          </a:p>
        </p:txBody>
      </p:sp>
    </p:spTree>
    <p:extLst>
      <p:ext uri="{BB962C8B-B14F-4D97-AF65-F5344CB8AC3E}">
        <p14:creationId xmlns:p14="http://schemas.microsoft.com/office/powerpoint/2010/main" val="4115409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Children’s Progress</a:t>
            </a:r>
          </a:p>
        </p:txBody>
      </p:sp>
      <p:sp>
        <p:nvSpPr>
          <p:cNvPr id="3" name="Content Placeholder 2"/>
          <p:cNvSpPr>
            <a:spLocks noGrp="1"/>
          </p:cNvSpPr>
          <p:nvPr>
            <p:ph idx="1"/>
          </p:nvPr>
        </p:nvSpPr>
        <p:spPr>
          <a:xfrm>
            <a:off x="677334" y="1413243"/>
            <a:ext cx="8596668" cy="3880773"/>
          </a:xfrm>
        </p:spPr>
        <p:txBody>
          <a:bodyPr/>
          <a:lstStyle/>
          <a:p>
            <a:r>
              <a:rPr lang="en-GB" dirty="0"/>
              <a:t>Children can see what books they have read and how they did. The programme also gives them suggestions on what to read next based on their interest and ability. </a:t>
            </a:r>
          </a:p>
        </p:txBody>
      </p:sp>
    </p:spTree>
    <p:extLst>
      <p:ext uri="{BB962C8B-B14F-4D97-AF65-F5344CB8AC3E}">
        <p14:creationId xmlns:p14="http://schemas.microsoft.com/office/powerpoint/2010/main" val="40884372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How can you encourage this?	</a:t>
            </a:r>
          </a:p>
        </p:txBody>
      </p:sp>
      <p:sp>
        <p:nvSpPr>
          <p:cNvPr id="3" name="Content Placeholder 2"/>
          <p:cNvSpPr>
            <a:spLocks noGrp="1"/>
          </p:cNvSpPr>
          <p:nvPr>
            <p:ph idx="1"/>
          </p:nvPr>
        </p:nvSpPr>
        <p:spPr>
          <a:xfrm>
            <a:off x="677334" y="1430827"/>
            <a:ext cx="8596668" cy="3880773"/>
          </a:xfrm>
        </p:spPr>
        <p:txBody>
          <a:bodyPr/>
          <a:lstStyle/>
          <a:p>
            <a:r>
              <a:rPr lang="en-GB" dirty="0"/>
              <a:t>Encourage your child to read at home because they will get better at reading if they practise. </a:t>
            </a:r>
          </a:p>
          <a:p>
            <a:r>
              <a:rPr lang="en-GB" dirty="0"/>
              <a:t>Create a culture of reading in your household by reading with your child, having a collection of books at home, visiting libraries or bookshops and by letting your child see you reading…even if just a magazine!</a:t>
            </a:r>
          </a:p>
          <a:p>
            <a:r>
              <a:rPr lang="en-GB" dirty="0"/>
              <a:t>When reading with your child, stop and ask them questions about the text to be sure your child is understanding what they have read. </a:t>
            </a:r>
          </a:p>
          <a:p>
            <a:r>
              <a:rPr lang="en-GB" dirty="0"/>
              <a:t>Try to regularly discuss books that everyone in your family is reading or has read. </a:t>
            </a:r>
          </a:p>
        </p:txBody>
      </p:sp>
    </p:spTree>
    <p:extLst>
      <p:ext uri="{BB962C8B-B14F-4D97-AF65-F5344CB8AC3E}">
        <p14:creationId xmlns:p14="http://schemas.microsoft.com/office/powerpoint/2010/main" val="33135095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How does my child’s ZPD compare with their peers?</a:t>
            </a:r>
          </a:p>
        </p:txBody>
      </p:sp>
      <p:sp>
        <p:nvSpPr>
          <p:cNvPr id="3" name="Content Placeholder 2"/>
          <p:cNvSpPr>
            <a:spLocks noGrp="1"/>
          </p:cNvSpPr>
          <p:nvPr>
            <p:ph idx="1"/>
          </p:nvPr>
        </p:nvSpPr>
        <p:spPr>
          <a:xfrm>
            <a:off x="677334" y="1930400"/>
            <a:ext cx="8596668" cy="3880773"/>
          </a:xfrm>
        </p:spPr>
        <p:txBody>
          <a:bodyPr/>
          <a:lstStyle/>
          <a:p>
            <a:r>
              <a:rPr lang="en-GB" dirty="0"/>
              <a:t>The short answer is…IT DOES NOT MATTER! </a:t>
            </a:r>
          </a:p>
          <a:p>
            <a:r>
              <a:rPr lang="en-GB" dirty="0"/>
              <a:t>Your child is reading at a ZPD that is appropriate for them and where they need to be. </a:t>
            </a:r>
          </a:p>
          <a:p>
            <a:r>
              <a:rPr lang="en-GB" dirty="0"/>
              <a:t>Each child is an individual, with individual needs, capabilities, interests and abilities and AR caters for this. Your class teacher will inform you at parents evening if your child is working at an age appropriate level. </a:t>
            </a:r>
          </a:p>
        </p:txBody>
      </p:sp>
    </p:spTree>
    <p:extLst>
      <p:ext uri="{BB962C8B-B14F-4D97-AF65-F5344CB8AC3E}">
        <p14:creationId xmlns:p14="http://schemas.microsoft.com/office/powerpoint/2010/main" val="15256153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Why is my child’s ZPD range so wide or so narrow? </a:t>
            </a:r>
          </a:p>
        </p:txBody>
      </p:sp>
      <p:sp>
        <p:nvSpPr>
          <p:cNvPr id="3" name="Content Placeholder 2"/>
          <p:cNvSpPr>
            <a:spLocks noGrp="1"/>
          </p:cNvSpPr>
          <p:nvPr>
            <p:ph idx="1"/>
          </p:nvPr>
        </p:nvSpPr>
        <p:spPr>
          <a:xfrm>
            <a:off x="677334" y="1971217"/>
            <a:ext cx="8596668" cy="3880773"/>
          </a:xfrm>
        </p:spPr>
        <p:txBody>
          <a:bodyPr/>
          <a:lstStyle/>
          <a:p>
            <a:r>
              <a:rPr lang="en-GB" dirty="0"/>
              <a:t>This depends on skills your child has mastered and skills </a:t>
            </a:r>
            <a:r>
              <a:rPr lang="en-GB" dirty="0" smtClean="0"/>
              <a:t>they </a:t>
            </a:r>
            <a:r>
              <a:rPr lang="en-GB" dirty="0"/>
              <a:t>need to develop. The ZPD will broaden as your child becomes secure with a skill, be that decoding, word recognition, inferring or retrieving. </a:t>
            </a:r>
          </a:p>
        </p:txBody>
      </p:sp>
    </p:spTree>
    <p:extLst>
      <p:ext uri="{BB962C8B-B14F-4D97-AF65-F5344CB8AC3E}">
        <p14:creationId xmlns:p14="http://schemas.microsoft.com/office/powerpoint/2010/main" val="2584284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Get excited about reading! </a:t>
            </a:r>
            <a:endParaRPr lang="en-GB" dirty="0"/>
          </a:p>
        </p:txBody>
      </p:sp>
      <p:sp>
        <p:nvSpPr>
          <p:cNvPr id="3" name="Content Placeholder 2"/>
          <p:cNvSpPr>
            <a:spLocks noGrp="1"/>
          </p:cNvSpPr>
          <p:nvPr>
            <p:ph idx="1"/>
          </p:nvPr>
        </p:nvSpPr>
        <p:spPr>
          <a:xfrm>
            <a:off x="677333" y="1351697"/>
            <a:ext cx="8906281" cy="3880773"/>
          </a:xfrm>
        </p:spPr>
        <p:txBody>
          <a:bodyPr/>
          <a:lstStyle/>
          <a:p>
            <a:r>
              <a:rPr lang="en-GB" dirty="0"/>
              <a:t>Each class will </a:t>
            </a:r>
            <a:r>
              <a:rPr lang="en-GB" dirty="0" smtClean="0"/>
              <a:t>have a thermometer in their class. Each week we will colour in the thermometer based on how many words the children have read. </a:t>
            </a:r>
          </a:p>
          <a:p>
            <a:r>
              <a:rPr lang="en-GB" dirty="0" smtClean="0"/>
              <a:t>The </a:t>
            </a:r>
            <a:r>
              <a:rPr lang="en-GB" dirty="0"/>
              <a:t>children are very excited to hear how well they are performing </a:t>
            </a:r>
            <a:r>
              <a:rPr lang="en-GB" dirty="0" smtClean="0"/>
              <a:t>and every half term, if the children reach their goal they will receive a special treat. </a:t>
            </a:r>
            <a:endParaRPr lang="en-GB" dirty="0"/>
          </a:p>
        </p:txBody>
      </p:sp>
      <p:pic>
        <p:nvPicPr>
          <p:cNvPr id="5" name="Picture 4"/>
          <p:cNvPicPr>
            <a:picLocks noChangeAspect="1"/>
          </p:cNvPicPr>
          <p:nvPr/>
        </p:nvPicPr>
        <p:blipFill>
          <a:blip r:embed="rId2"/>
          <a:stretch>
            <a:fillRect/>
          </a:stretch>
        </p:blipFill>
        <p:spPr>
          <a:xfrm>
            <a:off x="1480772" y="2954215"/>
            <a:ext cx="1726668" cy="3367454"/>
          </a:xfrm>
          <a:prstGeom prst="rect">
            <a:avLst/>
          </a:prstGeom>
        </p:spPr>
      </p:pic>
      <p:pic>
        <p:nvPicPr>
          <p:cNvPr id="6" name="Picture 5"/>
          <p:cNvPicPr>
            <a:picLocks noChangeAspect="1"/>
          </p:cNvPicPr>
          <p:nvPr/>
        </p:nvPicPr>
        <p:blipFill>
          <a:blip r:embed="rId3"/>
          <a:stretch>
            <a:fillRect/>
          </a:stretch>
        </p:blipFill>
        <p:spPr>
          <a:xfrm>
            <a:off x="7240348" y="2954215"/>
            <a:ext cx="1690562" cy="3367454"/>
          </a:xfrm>
          <a:prstGeom prst="rect">
            <a:avLst/>
          </a:prstGeom>
        </p:spPr>
      </p:pic>
      <p:pic>
        <p:nvPicPr>
          <p:cNvPr id="7" name="Picture 6"/>
          <p:cNvPicPr>
            <a:picLocks noChangeAspect="1"/>
          </p:cNvPicPr>
          <p:nvPr/>
        </p:nvPicPr>
        <p:blipFill>
          <a:blip r:embed="rId4"/>
          <a:stretch>
            <a:fillRect/>
          </a:stretch>
        </p:blipFill>
        <p:spPr>
          <a:xfrm>
            <a:off x="4350769" y="2954215"/>
            <a:ext cx="1722268" cy="3367454"/>
          </a:xfrm>
          <a:prstGeom prst="rect">
            <a:avLst/>
          </a:prstGeom>
        </p:spPr>
      </p:pic>
      <p:sp>
        <p:nvSpPr>
          <p:cNvPr id="8" name="TextBox 7"/>
          <p:cNvSpPr txBox="1"/>
          <p:nvPr/>
        </p:nvSpPr>
        <p:spPr>
          <a:xfrm>
            <a:off x="896815" y="6256285"/>
            <a:ext cx="2751993" cy="523220"/>
          </a:xfrm>
          <a:prstGeom prst="rect">
            <a:avLst/>
          </a:prstGeom>
          <a:noFill/>
        </p:spPr>
        <p:txBody>
          <a:bodyPr wrap="square" rtlCol="0">
            <a:spAutoFit/>
          </a:bodyPr>
          <a:lstStyle/>
          <a:p>
            <a:pPr algn="ctr"/>
            <a:r>
              <a:rPr lang="en-GB" sz="1400" dirty="0" smtClean="0"/>
              <a:t>Shakespeare will try to read 1,000,000 words in a half term!</a:t>
            </a:r>
            <a:endParaRPr lang="en-GB" sz="1400" dirty="0"/>
          </a:p>
        </p:txBody>
      </p:sp>
      <p:sp>
        <p:nvSpPr>
          <p:cNvPr id="10" name="TextBox 9"/>
          <p:cNvSpPr txBox="1"/>
          <p:nvPr/>
        </p:nvSpPr>
        <p:spPr>
          <a:xfrm>
            <a:off x="3835906" y="6256285"/>
            <a:ext cx="2751993" cy="523220"/>
          </a:xfrm>
          <a:prstGeom prst="rect">
            <a:avLst/>
          </a:prstGeom>
          <a:noFill/>
        </p:spPr>
        <p:txBody>
          <a:bodyPr wrap="square" rtlCol="0">
            <a:spAutoFit/>
          </a:bodyPr>
          <a:lstStyle/>
          <a:p>
            <a:pPr algn="ctr"/>
            <a:r>
              <a:rPr lang="en-GB" sz="1400" dirty="0" smtClean="0"/>
              <a:t>Darwin will try to read 500,000 words in a half term!</a:t>
            </a:r>
            <a:endParaRPr lang="en-GB" sz="1400" dirty="0"/>
          </a:p>
        </p:txBody>
      </p:sp>
      <p:sp>
        <p:nvSpPr>
          <p:cNvPr id="11" name="TextBox 10"/>
          <p:cNvSpPr txBox="1"/>
          <p:nvPr/>
        </p:nvSpPr>
        <p:spPr>
          <a:xfrm>
            <a:off x="6724232" y="6256285"/>
            <a:ext cx="2751993" cy="523220"/>
          </a:xfrm>
          <a:prstGeom prst="rect">
            <a:avLst/>
          </a:prstGeom>
          <a:noFill/>
        </p:spPr>
        <p:txBody>
          <a:bodyPr wrap="square" rtlCol="0">
            <a:spAutoFit/>
          </a:bodyPr>
          <a:lstStyle/>
          <a:p>
            <a:pPr algn="ctr"/>
            <a:r>
              <a:rPr lang="en-GB" sz="1400" dirty="0" smtClean="0"/>
              <a:t>Nightingale will try to read 100,000 words in a half term!</a:t>
            </a:r>
            <a:endParaRPr lang="en-GB" sz="1400" dirty="0"/>
          </a:p>
        </p:txBody>
      </p:sp>
    </p:spTree>
    <p:extLst>
      <p:ext uri="{BB962C8B-B14F-4D97-AF65-F5344CB8AC3E}">
        <p14:creationId xmlns:p14="http://schemas.microsoft.com/office/powerpoint/2010/main" val="31247438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Any Questions?</a:t>
            </a:r>
          </a:p>
        </p:txBody>
      </p:sp>
      <p:sp>
        <p:nvSpPr>
          <p:cNvPr id="3" name="Content Placeholder 2"/>
          <p:cNvSpPr>
            <a:spLocks noGrp="1"/>
          </p:cNvSpPr>
          <p:nvPr>
            <p:ph idx="1"/>
          </p:nvPr>
        </p:nvSpPr>
        <p:spPr>
          <a:xfrm>
            <a:off x="623227" y="1457204"/>
            <a:ext cx="8596668" cy="3880773"/>
          </a:xfrm>
        </p:spPr>
        <p:txBody>
          <a:bodyPr/>
          <a:lstStyle/>
          <a:p>
            <a:r>
              <a:rPr lang="en-GB" dirty="0"/>
              <a:t>If you have any questions, please speak to your child’s class teacher or to our English reading coordinator, Miss Roach. </a:t>
            </a:r>
          </a:p>
        </p:txBody>
      </p:sp>
    </p:spTree>
    <p:extLst>
      <p:ext uri="{BB962C8B-B14F-4D97-AF65-F5344CB8AC3E}">
        <p14:creationId xmlns:p14="http://schemas.microsoft.com/office/powerpoint/2010/main" val="29326422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72724"/>
          </a:xfrm>
        </p:spPr>
        <p:txBody>
          <a:bodyPr/>
          <a:lstStyle/>
          <a:p>
            <a:r>
              <a:rPr lang="en-GB" dirty="0"/>
              <a:t>What is Accelerated Reader?	</a:t>
            </a:r>
          </a:p>
        </p:txBody>
      </p:sp>
      <p:sp>
        <p:nvSpPr>
          <p:cNvPr id="3" name="Content Placeholder 2"/>
          <p:cNvSpPr>
            <a:spLocks noGrp="1"/>
          </p:cNvSpPr>
          <p:nvPr>
            <p:ph idx="1"/>
          </p:nvPr>
        </p:nvSpPr>
        <p:spPr>
          <a:xfrm>
            <a:off x="677334" y="1370634"/>
            <a:ext cx="8596668" cy="3880773"/>
          </a:xfrm>
        </p:spPr>
        <p:txBody>
          <a:bodyPr vert="horz" lIns="91440" tIns="45720" rIns="91440" bIns="45720" rtlCol="0" anchor="t">
            <a:normAutofit/>
          </a:bodyPr>
          <a:lstStyle/>
          <a:p>
            <a:pPr marL="0" indent="0">
              <a:buNone/>
            </a:pPr>
            <a:r>
              <a:rPr lang="en-GB" dirty="0"/>
              <a:t>Accelerated Reader (AR) is a computer </a:t>
            </a:r>
            <a:r>
              <a:rPr lang="en-GB" dirty="0" smtClean="0"/>
              <a:t>programme </a:t>
            </a:r>
            <a:r>
              <a:rPr lang="en-GB" dirty="0"/>
              <a:t>that helps teachers manage and monitor children’s independent reading practice. Your child picks a book at their own level and reads it at their own pace. When finished, your child takes a short quiz on the computer/iPad – passing the quiz is an indication that your child has understood what has been read. AR gives both children and teachers feedback based on the quiz results, which the teacher then uses to help the child set targets and ongoing reading practice. </a:t>
            </a:r>
          </a:p>
        </p:txBody>
      </p:sp>
    </p:spTree>
    <p:extLst>
      <p:ext uri="{BB962C8B-B14F-4D97-AF65-F5344CB8AC3E}">
        <p14:creationId xmlns:p14="http://schemas.microsoft.com/office/powerpoint/2010/main" val="2025595302"/>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67314"/>
          </a:xfrm>
        </p:spPr>
        <p:txBody>
          <a:bodyPr/>
          <a:lstStyle/>
          <a:p>
            <a:r>
              <a:rPr lang="en-GB" dirty="0"/>
              <a:t>Why are we using Accelerated Reader?</a:t>
            </a:r>
          </a:p>
        </p:txBody>
      </p:sp>
      <p:sp>
        <p:nvSpPr>
          <p:cNvPr id="3" name="Content Placeholder 2"/>
          <p:cNvSpPr>
            <a:spLocks noGrp="1"/>
          </p:cNvSpPr>
          <p:nvPr>
            <p:ph idx="1"/>
          </p:nvPr>
        </p:nvSpPr>
        <p:spPr>
          <a:xfrm>
            <a:off x="677334" y="1500489"/>
            <a:ext cx="8596668" cy="3880773"/>
          </a:xfrm>
        </p:spPr>
        <p:txBody>
          <a:bodyPr vert="horz" lIns="91440" tIns="45720" rIns="91440" bIns="45720" rtlCol="0" anchor="t">
            <a:normAutofit/>
          </a:bodyPr>
          <a:lstStyle/>
          <a:p>
            <a:r>
              <a:rPr lang="en-GB" dirty="0"/>
              <a:t>AR helps all children become better readers from pupils with special needs to those who are higher ability. </a:t>
            </a:r>
          </a:p>
          <a:p>
            <a:r>
              <a:rPr lang="en-GB" dirty="0"/>
              <a:t>AR encourages children to read for at least 20-30 minutes each day and rewards effort and achievement. </a:t>
            </a:r>
          </a:p>
          <a:p>
            <a:r>
              <a:rPr lang="en-GB" dirty="0"/>
              <a:t>When children read books at their appropriate level they experience success and grow in confidence and reading stamina. </a:t>
            </a:r>
          </a:p>
          <a:p>
            <a:r>
              <a:rPr lang="en-GB" dirty="0"/>
              <a:t>The teachers work with children to set appropriate targets based on each child’s reading ability. </a:t>
            </a:r>
          </a:p>
        </p:txBody>
      </p:sp>
    </p:spTree>
    <p:extLst>
      <p:ext uri="{BB962C8B-B14F-4D97-AF65-F5344CB8AC3E}">
        <p14:creationId xmlns:p14="http://schemas.microsoft.com/office/powerpoint/2010/main" val="27682818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59295"/>
          </a:xfrm>
        </p:spPr>
        <p:txBody>
          <a:bodyPr/>
          <a:lstStyle/>
          <a:p>
            <a:r>
              <a:rPr lang="en-GB" dirty="0"/>
              <a:t>Why is reading so important? </a:t>
            </a:r>
          </a:p>
        </p:txBody>
      </p:sp>
      <p:sp>
        <p:nvSpPr>
          <p:cNvPr id="3" name="Content Placeholder 2"/>
          <p:cNvSpPr>
            <a:spLocks noGrp="1"/>
          </p:cNvSpPr>
          <p:nvPr>
            <p:ph idx="1"/>
          </p:nvPr>
        </p:nvSpPr>
        <p:spPr>
          <a:xfrm>
            <a:off x="631084" y="1466466"/>
            <a:ext cx="8596668" cy="3880773"/>
          </a:xfrm>
        </p:spPr>
        <p:txBody>
          <a:bodyPr/>
          <a:lstStyle/>
          <a:p>
            <a:r>
              <a:rPr lang="en-GB" dirty="0"/>
              <a:t>According to Renaissance Learning’s research, children who read </a:t>
            </a:r>
            <a:r>
              <a:rPr lang="en-GB" u="sng" dirty="0"/>
              <a:t>at least</a:t>
            </a:r>
            <a:r>
              <a:rPr lang="en-GB" dirty="0"/>
              <a:t> 20 minutes a day with a 90% comprehension rate on AR quizzes see the greatest gains.</a:t>
            </a:r>
          </a:p>
          <a:p>
            <a:r>
              <a:rPr lang="en-GB" dirty="0"/>
              <a:t>Therefore, your child should have </a:t>
            </a:r>
            <a:r>
              <a:rPr lang="en-GB" u="sng" dirty="0"/>
              <a:t>at least</a:t>
            </a:r>
            <a:r>
              <a:rPr lang="en-GB" dirty="0"/>
              <a:t> 20 minutes set aside for reading during the day. </a:t>
            </a:r>
          </a:p>
        </p:txBody>
      </p:sp>
    </p:spTree>
    <p:extLst>
      <p:ext uri="{BB962C8B-B14F-4D97-AF65-F5344CB8AC3E}">
        <p14:creationId xmlns:p14="http://schemas.microsoft.com/office/powerpoint/2010/main" val="6212755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Introduction to the </a:t>
            </a:r>
            <a:r>
              <a:rPr lang="en-GB" dirty="0" smtClean="0"/>
              <a:t>Programme</a:t>
            </a:r>
            <a:r>
              <a:rPr lang="en-GB" dirty="0"/>
              <a:t>	</a:t>
            </a:r>
          </a:p>
        </p:txBody>
      </p:sp>
      <p:sp>
        <p:nvSpPr>
          <p:cNvPr id="3" name="Content Placeholder 2"/>
          <p:cNvSpPr>
            <a:spLocks noGrp="1"/>
          </p:cNvSpPr>
          <p:nvPr>
            <p:ph idx="1"/>
          </p:nvPr>
        </p:nvSpPr>
        <p:spPr>
          <a:xfrm>
            <a:off x="677334" y="1450250"/>
            <a:ext cx="8596668" cy="3880773"/>
          </a:xfrm>
        </p:spPr>
        <p:txBody>
          <a:bodyPr vert="horz" lIns="91440" tIns="45720" rIns="91440" bIns="45720" rtlCol="0" anchor="t">
            <a:normAutofit/>
          </a:bodyPr>
          <a:lstStyle/>
          <a:p>
            <a:pPr marL="0" indent="0">
              <a:buNone/>
            </a:pPr>
            <a:r>
              <a:rPr lang="en-GB" dirty="0"/>
              <a:t>There are two different parts of the </a:t>
            </a:r>
            <a:r>
              <a:rPr lang="en-GB" dirty="0" smtClean="0"/>
              <a:t>programme </a:t>
            </a:r>
            <a:r>
              <a:rPr lang="en-GB" dirty="0"/>
              <a:t>that work together to support our children with their reading. </a:t>
            </a:r>
          </a:p>
          <a:p>
            <a:r>
              <a:rPr lang="en-GB" u="sng" dirty="0"/>
              <a:t>Star </a:t>
            </a:r>
            <a:r>
              <a:rPr lang="en-GB" u="sng" dirty="0" smtClean="0"/>
              <a:t>Reading Test</a:t>
            </a:r>
            <a:endParaRPr lang="en-GB" dirty="0"/>
          </a:p>
          <a:p>
            <a:pPr marL="0" indent="0">
              <a:buNone/>
            </a:pPr>
            <a:r>
              <a:rPr lang="en-GB" dirty="0"/>
              <a:t>A computer adaptive reading test used to assess pupils’ reading ability and to determine their recommended reading levels for AR. Measures growth over time. Your child will take part in this assessment once a term.   </a:t>
            </a:r>
          </a:p>
          <a:p>
            <a:r>
              <a:rPr lang="en-GB" u="sng" dirty="0"/>
              <a:t>Accelerated </a:t>
            </a:r>
            <a:r>
              <a:rPr lang="en-GB" u="sng" dirty="0" smtClean="0"/>
              <a:t>Reader Quiz</a:t>
            </a:r>
            <a:endParaRPr lang="en-GB" u="sng" dirty="0"/>
          </a:p>
          <a:p>
            <a:pPr marL="0" indent="0">
              <a:buNone/>
            </a:pPr>
            <a:r>
              <a:rPr lang="en-GB" dirty="0"/>
              <a:t>A database of quizzes to test comprehension of books read. Provides instant feedback and monitoring. </a:t>
            </a:r>
          </a:p>
        </p:txBody>
      </p:sp>
    </p:spTree>
    <p:extLst>
      <p:ext uri="{BB962C8B-B14F-4D97-AF65-F5344CB8AC3E}">
        <p14:creationId xmlns:p14="http://schemas.microsoft.com/office/powerpoint/2010/main" val="14220732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44769"/>
            <a:ext cx="8596668" cy="842936"/>
          </a:xfrm>
        </p:spPr>
        <p:txBody>
          <a:bodyPr/>
          <a:lstStyle/>
          <a:p>
            <a:r>
              <a:rPr lang="en-GB" dirty="0"/>
              <a:t>Taking the Star Reader Test</a:t>
            </a:r>
          </a:p>
        </p:txBody>
      </p:sp>
      <p:sp>
        <p:nvSpPr>
          <p:cNvPr id="5" name="Content Placeholder 2"/>
          <p:cNvSpPr>
            <a:spLocks noGrp="1"/>
          </p:cNvSpPr>
          <p:nvPr>
            <p:ph idx="1"/>
          </p:nvPr>
        </p:nvSpPr>
        <p:spPr>
          <a:xfrm>
            <a:off x="816658" y="1439839"/>
            <a:ext cx="8596668" cy="3880773"/>
          </a:xfrm>
        </p:spPr>
        <p:txBody>
          <a:bodyPr vert="horz" lIns="91440" tIns="45720" rIns="91440" bIns="45720" rtlCol="0" anchor="t">
            <a:normAutofit/>
          </a:bodyPr>
          <a:lstStyle/>
          <a:p>
            <a:r>
              <a:rPr lang="en-GB" dirty="0"/>
              <a:t>Only takes ten minutes </a:t>
            </a:r>
          </a:p>
          <a:p>
            <a:r>
              <a:rPr lang="en-GB" dirty="0"/>
              <a:t>Measures a child's reading growth and progress</a:t>
            </a:r>
          </a:p>
          <a:p>
            <a:r>
              <a:rPr lang="en-GB" dirty="0"/>
              <a:t>Computer adaptive (makes the test easier or harder depending on the answers a child has given)  </a:t>
            </a:r>
          </a:p>
          <a:p>
            <a:r>
              <a:rPr lang="en-GB" dirty="0"/>
              <a:t>Provides real time data – reading ages compared to chronological age, national curriculum level</a:t>
            </a:r>
          </a:p>
          <a:p>
            <a:r>
              <a:rPr lang="en-GB" dirty="0"/>
              <a:t>Provides the important Zone of Proximal Development (ZPD) information. </a:t>
            </a:r>
          </a:p>
        </p:txBody>
      </p:sp>
    </p:spTree>
    <p:extLst>
      <p:ext uri="{BB962C8B-B14F-4D97-AF65-F5344CB8AC3E}">
        <p14:creationId xmlns:p14="http://schemas.microsoft.com/office/powerpoint/2010/main" val="6812163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Taking the Accelerated </a:t>
            </a:r>
            <a:r>
              <a:rPr lang="en-GB" dirty="0"/>
              <a:t>R</a:t>
            </a:r>
            <a:r>
              <a:rPr lang="en-GB" dirty="0" smtClean="0"/>
              <a:t>eading quiz</a:t>
            </a:r>
            <a:r>
              <a:rPr lang="en-GB" dirty="0"/>
              <a:t/>
            </a:r>
            <a:br>
              <a:rPr lang="en-GB" dirty="0"/>
            </a:br>
            <a:endParaRPr lang="en-GB" dirty="0"/>
          </a:p>
        </p:txBody>
      </p:sp>
      <p:sp>
        <p:nvSpPr>
          <p:cNvPr id="3" name="Content Placeholder 2"/>
          <p:cNvSpPr>
            <a:spLocks noGrp="1"/>
          </p:cNvSpPr>
          <p:nvPr>
            <p:ph idx="1"/>
          </p:nvPr>
        </p:nvSpPr>
        <p:spPr>
          <a:xfrm>
            <a:off x="551694" y="1412797"/>
            <a:ext cx="8596668" cy="3880773"/>
          </a:xfrm>
        </p:spPr>
        <p:txBody>
          <a:bodyPr/>
          <a:lstStyle/>
          <a:p>
            <a:r>
              <a:rPr lang="en-GB" dirty="0" smtClean="0"/>
              <a:t>In </a:t>
            </a:r>
            <a:r>
              <a:rPr lang="en-GB" dirty="0"/>
              <a:t>most cases, children really enjoy taking the quizzes. Since they are reading books at their own reading and interest levels, they are likely to be successful. This is satisfying for most children. Best of all, they learn and grow at their own pace. </a:t>
            </a:r>
          </a:p>
        </p:txBody>
      </p:sp>
    </p:spTree>
    <p:extLst>
      <p:ext uri="{BB962C8B-B14F-4D97-AF65-F5344CB8AC3E}">
        <p14:creationId xmlns:p14="http://schemas.microsoft.com/office/powerpoint/2010/main" val="12709964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AR Books and ZPD</a:t>
            </a:r>
            <a:br>
              <a:rPr lang="en-GB" dirty="0"/>
            </a:br>
            <a:endParaRPr lang="en-GB" dirty="0">
              <a:solidFill>
                <a:srgbClr val="FF0000"/>
              </a:solidFill>
            </a:endParaRPr>
          </a:p>
        </p:txBody>
      </p:sp>
      <p:sp>
        <p:nvSpPr>
          <p:cNvPr id="3" name="Content Placeholder 2"/>
          <p:cNvSpPr>
            <a:spLocks noGrp="1"/>
          </p:cNvSpPr>
          <p:nvPr>
            <p:ph idx="1"/>
          </p:nvPr>
        </p:nvSpPr>
        <p:spPr>
          <a:xfrm>
            <a:off x="677334" y="1270000"/>
            <a:ext cx="8596668" cy="3880773"/>
          </a:xfrm>
        </p:spPr>
        <p:txBody>
          <a:bodyPr vert="horz" lIns="91440" tIns="45720" rIns="91440" bIns="45720" rtlCol="0" anchor="t">
            <a:normAutofit/>
          </a:bodyPr>
          <a:lstStyle/>
          <a:p>
            <a:r>
              <a:rPr lang="en-GB" u="sng" dirty="0"/>
              <a:t>AR Books </a:t>
            </a:r>
          </a:p>
          <a:p>
            <a:pPr marL="0" indent="0">
              <a:buNone/>
            </a:pPr>
            <a:r>
              <a:rPr lang="en-GB" dirty="0"/>
              <a:t>Each quizzed book has a book level which represents the difficulty of text. </a:t>
            </a:r>
          </a:p>
          <a:p>
            <a:r>
              <a:rPr lang="en-GB" u="sng" dirty="0" smtClean="0"/>
              <a:t>ZPD (Zone of </a:t>
            </a:r>
            <a:r>
              <a:rPr lang="en-GB" u="sng" dirty="0" err="1" smtClean="0"/>
              <a:t>Promixmal</a:t>
            </a:r>
            <a:r>
              <a:rPr lang="en-GB" u="sng" dirty="0" smtClean="0"/>
              <a:t> Development)</a:t>
            </a:r>
            <a:endParaRPr lang="en-GB" u="sng" dirty="0"/>
          </a:p>
          <a:p>
            <a:pPr marL="0" indent="0">
              <a:buNone/>
            </a:pPr>
            <a:r>
              <a:rPr lang="en-GB" dirty="0" smtClean="0"/>
              <a:t>A ZPD is the range of books that will challenge a child without causing frustration or loss of motivation. Each child will receive their ZPD, or reading range, after taking a Star Reading Test. It is important for children to read with a high degree of reading comprehension within their ZPD.</a:t>
            </a:r>
            <a:endParaRPr lang="en-GB" dirty="0"/>
          </a:p>
        </p:txBody>
      </p:sp>
      <p:pic>
        <p:nvPicPr>
          <p:cNvPr id="4" name="Picture 3"/>
          <p:cNvPicPr>
            <a:picLocks noChangeAspect="1"/>
          </p:cNvPicPr>
          <p:nvPr/>
        </p:nvPicPr>
        <p:blipFill>
          <a:blip r:embed="rId2"/>
          <a:stretch>
            <a:fillRect/>
          </a:stretch>
        </p:blipFill>
        <p:spPr>
          <a:xfrm>
            <a:off x="2234803" y="4236188"/>
            <a:ext cx="7324725" cy="2533650"/>
          </a:xfrm>
          <a:prstGeom prst="rect">
            <a:avLst/>
          </a:prstGeom>
        </p:spPr>
      </p:pic>
    </p:spTree>
    <p:extLst>
      <p:ext uri="{BB962C8B-B14F-4D97-AF65-F5344CB8AC3E}">
        <p14:creationId xmlns:p14="http://schemas.microsoft.com/office/powerpoint/2010/main" val="27766155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Accelerated Reader at our school</a:t>
            </a:r>
          </a:p>
        </p:txBody>
      </p:sp>
      <p:sp>
        <p:nvSpPr>
          <p:cNvPr id="3" name="Content Placeholder 2"/>
          <p:cNvSpPr>
            <a:spLocks noGrp="1"/>
          </p:cNvSpPr>
          <p:nvPr>
            <p:ph idx="1"/>
          </p:nvPr>
        </p:nvSpPr>
        <p:spPr>
          <a:xfrm>
            <a:off x="677334" y="1492374"/>
            <a:ext cx="8596668" cy="3880773"/>
          </a:xfrm>
        </p:spPr>
        <p:txBody>
          <a:bodyPr vert="horz" lIns="91440" tIns="45720" rIns="91440" bIns="45720" rtlCol="0" anchor="t">
            <a:normAutofit/>
          </a:bodyPr>
          <a:lstStyle/>
          <a:p>
            <a:r>
              <a:rPr lang="en-GB" dirty="0"/>
              <a:t>We have invested a lot of time and effort relabelling and organising our reading books in school to facilitate this reading program. </a:t>
            </a:r>
          </a:p>
          <a:p>
            <a:r>
              <a:rPr lang="en-GB" dirty="0"/>
              <a:t>Class teachers will assist the children in finding a suitable book at their ZPD level. </a:t>
            </a:r>
          </a:p>
        </p:txBody>
      </p:sp>
      <p:pic>
        <p:nvPicPr>
          <p:cNvPr id="3074" name="Picture 2" descr="Matching Green Church of England VC Primary School, Harlow"/>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18875" y="211211"/>
            <a:ext cx="1281163" cy="12811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0999608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Override1.xml><?xml version="1.0" encoding="utf-8"?>
<a:themeOverride xmlns:a="http://schemas.openxmlformats.org/drawingml/2006/main">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themeOverride>
</file>

<file path=docProps/app.xml><?xml version="1.0" encoding="utf-8"?>
<Properties xmlns="http://schemas.openxmlformats.org/officeDocument/2006/extended-properties" xmlns:vt="http://schemas.openxmlformats.org/officeDocument/2006/docPropsVTypes">
  <Template/>
  <TotalTime>308</TotalTime>
  <Words>1233</Words>
  <Application>Microsoft Office PowerPoint</Application>
  <PresentationFormat>Widescreen</PresentationFormat>
  <Paragraphs>77</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Trebuchet MS</vt:lpstr>
      <vt:lpstr>Wingdings 3</vt:lpstr>
      <vt:lpstr>Facet</vt:lpstr>
      <vt:lpstr>Accelerated Reader at Matching Green CofE Primary School </vt:lpstr>
      <vt:lpstr>What is Accelerated Reader? </vt:lpstr>
      <vt:lpstr>Why are we using Accelerated Reader?</vt:lpstr>
      <vt:lpstr>Why is reading so important? </vt:lpstr>
      <vt:lpstr>Introduction to the Programme </vt:lpstr>
      <vt:lpstr>Taking the Star Reader Test</vt:lpstr>
      <vt:lpstr>Taking the Accelerated Reading quiz </vt:lpstr>
      <vt:lpstr>AR Books and ZPD </vt:lpstr>
      <vt:lpstr>Accelerated Reader at our school</vt:lpstr>
      <vt:lpstr>Choosing a Book </vt:lpstr>
      <vt:lpstr>Taking the Book Quiz </vt:lpstr>
      <vt:lpstr>Where are we up to?</vt:lpstr>
      <vt:lpstr>Children’s Progress</vt:lpstr>
      <vt:lpstr>How can you encourage this? </vt:lpstr>
      <vt:lpstr>How does my child’s ZPD compare with their peers?</vt:lpstr>
      <vt:lpstr>Why is my child’s ZPD range so wide or so narrow? </vt:lpstr>
      <vt:lpstr>Get excited about reading! </vt:lpstr>
      <vt:lpstr>Any Questions?</vt:lpstr>
    </vt:vector>
  </TitlesOfParts>
  <Company>Matching Green Primary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Accelerated Reader</dc:title>
  <dc:creator>Jessica Roach</dc:creator>
  <cp:lastModifiedBy>Lisa DEAN</cp:lastModifiedBy>
  <cp:revision>96</cp:revision>
  <dcterms:created xsi:type="dcterms:W3CDTF">2021-04-12T15:51:40Z</dcterms:created>
  <dcterms:modified xsi:type="dcterms:W3CDTF">2021-04-20T13:36:19Z</dcterms:modified>
</cp:coreProperties>
</file>